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99" r:id="rId4"/>
    <p:sldId id="315" r:id="rId5"/>
    <p:sldId id="314" r:id="rId6"/>
    <p:sldId id="316" r:id="rId7"/>
    <p:sldId id="317" r:id="rId8"/>
    <p:sldId id="318" r:id="rId9"/>
    <p:sldId id="319" r:id="rId10"/>
    <p:sldId id="320" r:id="rId11"/>
    <p:sldId id="287" r:id="rId12"/>
    <p:sldId id="31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99"/>
    <a:srgbClr val="0099CC"/>
    <a:srgbClr val="D60093"/>
    <a:srgbClr val="33CCCC"/>
    <a:srgbClr val="66CCFF"/>
    <a:srgbClr val="99CCFF"/>
    <a:srgbClr val="00CCFF"/>
    <a:srgbClr val="00FFCC"/>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01" autoAdjust="0"/>
    <p:restoredTop sz="94660"/>
  </p:normalViewPr>
  <p:slideViewPr>
    <p:cSldViewPr snapToGrid="0">
      <p:cViewPr varScale="1">
        <p:scale>
          <a:sx n="76" d="100"/>
          <a:sy n="76" d="100"/>
        </p:scale>
        <p:origin x="216" y="3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24/10/2024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24/10/2024</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24/10/2024</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24/10/2024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24/10/2024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24/10/2024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24/10/2024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24/10/2024</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24/10/2024</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24/10/2024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24/10/2024</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image" Target="../media/image19.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slideLayout" Target="../slideLayouts/slideLayout7.xml"/><Relationship Id="rId4" Type="http://schemas.openxmlformats.org/officeDocument/2006/relationships/image" Target="../media/image9.tiff"/></Relationships>
</file>

<file path=ppt/slides/_rels/slide6.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image" Target="../media/image10.tiff"/><Relationship Id="rId1" Type="http://schemas.openxmlformats.org/officeDocument/2006/relationships/slideLayout" Target="../slideLayouts/slideLayout7.xml"/><Relationship Id="rId4" Type="http://schemas.openxmlformats.org/officeDocument/2006/relationships/image" Target="../media/image12.tiff"/></Relationships>
</file>

<file path=ppt/slides/_rels/slide7.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3.tiff"/><Relationship Id="rId1" Type="http://schemas.openxmlformats.org/officeDocument/2006/relationships/slideLayout" Target="../slideLayouts/slideLayout7.xml"/><Relationship Id="rId4" Type="http://schemas.openxmlformats.org/officeDocument/2006/relationships/image" Target="../media/image15.tiff"/></Relationships>
</file>

<file path=ppt/slides/_rels/slide8.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16.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1331511546"/>
              </p:ext>
            </p:extLst>
          </p:nvPr>
        </p:nvGraphicFramePr>
        <p:xfrm>
          <a:off x="210523" y="270934"/>
          <a:ext cx="2126278" cy="701040"/>
        </p:xfrm>
        <a:graphic>
          <a:graphicData uri="http://schemas.openxmlformats.org/drawingml/2006/table">
            <a:tbl>
              <a:tblPr/>
              <a:tblGrid>
                <a:gridCol w="21262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Elderly</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355347"/>
            <a:ext cx="5373454" cy="4154984"/>
          </a:xfrm>
          <a:prstGeom prst="rect">
            <a:avLst/>
          </a:prstGeom>
          <a:noFill/>
          <a:ln w="19050">
            <a:noFill/>
          </a:ln>
        </p:spPr>
        <p:txBody>
          <a:bodyPr wrap="square" rtlCol="0">
            <a:spAutoFit/>
          </a:bodyPr>
          <a:lstStyle/>
          <a:p>
            <a:r>
              <a:rPr lang="en-GB" sz="2200" dirty="0">
                <a:solidFill>
                  <a:prstClr val="black"/>
                </a:solidFill>
                <a:latin typeface="+mj-lt"/>
              </a:rPr>
              <a:t>When you become elderly, your body and muscles aren’t quite as strong and you can become weaker and slow down.</a:t>
            </a:r>
          </a:p>
          <a:p>
            <a:endParaRPr lang="en-GB" sz="2200" dirty="0">
              <a:solidFill>
                <a:prstClr val="black"/>
              </a:solidFill>
              <a:latin typeface="+mj-lt"/>
            </a:endParaRPr>
          </a:p>
          <a:p>
            <a:r>
              <a:rPr lang="en-GB" sz="2200" dirty="0">
                <a:solidFill>
                  <a:prstClr val="black"/>
                </a:solidFill>
                <a:latin typeface="+mj-lt"/>
              </a:rPr>
              <a:t>You may need help to do things you use to be able to do like standing up and cooking so you may have a carer or be supported more by your family.  </a:t>
            </a:r>
          </a:p>
          <a:p>
            <a:endParaRPr lang="en-GB" sz="2200" dirty="0">
              <a:solidFill>
                <a:prstClr val="black"/>
              </a:solidFill>
              <a:latin typeface="+mj-lt"/>
            </a:endParaRPr>
          </a:p>
          <a:p>
            <a:r>
              <a:rPr lang="en-GB" sz="2200" b="1" dirty="0">
                <a:solidFill>
                  <a:prstClr val="black"/>
                </a:solidFill>
                <a:latin typeface="+mj-lt"/>
              </a:rPr>
              <a:t>Do you have elderly friends or family? </a:t>
            </a:r>
          </a:p>
          <a:p>
            <a:r>
              <a:rPr lang="en-GB" sz="2200" b="1" dirty="0">
                <a:solidFill>
                  <a:prstClr val="black"/>
                </a:solidFill>
                <a:latin typeface="+mj-lt"/>
              </a:rPr>
              <a:t>Do you need to help them to do certain things?</a:t>
            </a:r>
            <a:endParaRPr lang="en-GB" sz="2200" b="1" dirty="0">
              <a:solidFill>
                <a:prstClr val="black"/>
              </a:solidFill>
            </a:endParaRPr>
          </a:p>
        </p:txBody>
      </p:sp>
      <p:pic>
        <p:nvPicPr>
          <p:cNvPr id="2" name="Picture 1">
            <a:extLst>
              <a:ext uri="{FF2B5EF4-FFF2-40B4-BE49-F238E27FC236}">
                <a16:creationId xmlns:a16="http://schemas.microsoft.com/office/drawing/2014/main" id="{F7975F0D-28A5-3147-BA71-DCC05B4900B4}"/>
              </a:ext>
            </a:extLst>
          </p:cNvPr>
          <p:cNvPicPr>
            <a:picLocks noChangeAspect="1"/>
          </p:cNvPicPr>
          <p:nvPr/>
        </p:nvPicPr>
        <p:blipFill rotWithShape="1">
          <a:blip r:embed="rId2"/>
          <a:srcRect l="2790" t="9630" r="51383" b="51358"/>
          <a:stretch/>
        </p:blipFill>
        <p:spPr>
          <a:xfrm>
            <a:off x="6891865" y="270934"/>
            <a:ext cx="4217957" cy="2872574"/>
          </a:xfrm>
          <a:prstGeom prst="rect">
            <a:avLst/>
          </a:prstGeom>
        </p:spPr>
      </p:pic>
      <p:pic>
        <p:nvPicPr>
          <p:cNvPr id="3" name="Picture 2">
            <a:extLst>
              <a:ext uri="{FF2B5EF4-FFF2-40B4-BE49-F238E27FC236}">
                <a16:creationId xmlns:a16="http://schemas.microsoft.com/office/drawing/2014/main" id="{886076E3-9AAE-6F4A-92E3-CD5E1D19D73B}"/>
              </a:ext>
            </a:extLst>
          </p:cNvPr>
          <p:cNvPicPr>
            <a:picLocks noChangeAspect="1"/>
          </p:cNvPicPr>
          <p:nvPr/>
        </p:nvPicPr>
        <p:blipFill rotWithShape="1">
          <a:blip r:embed="rId2"/>
          <a:srcRect l="2593" t="53827" r="51383" b="4197"/>
          <a:stretch/>
        </p:blipFill>
        <p:spPr>
          <a:xfrm>
            <a:off x="6891865" y="3086253"/>
            <a:ext cx="4217957" cy="3077479"/>
          </a:xfrm>
          <a:prstGeom prst="rect">
            <a:avLst/>
          </a:prstGeom>
        </p:spPr>
      </p:pic>
    </p:spTree>
    <p:extLst>
      <p:ext uri="{BB962C8B-B14F-4D97-AF65-F5344CB8AC3E}">
        <p14:creationId xmlns:p14="http://schemas.microsoft.com/office/powerpoint/2010/main" val="4834899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B061235-7881-5144-8C73-A4D14579554D}"/>
              </a:ext>
            </a:extLst>
          </p:cNvPr>
          <p:cNvSpPr txBox="1"/>
          <p:nvPr/>
        </p:nvSpPr>
        <p:spPr>
          <a:xfrm>
            <a:off x="5120489" y="193732"/>
            <a:ext cx="1881797" cy="769441"/>
          </a:xfrm>
          <a:prstGeom prst="rect">
            <a:avLst/>
          </a:prstGeom>
          <a:noFill/>
        </p:spPr>
        <p:txBody>
          <a:bodyPr wrap="none" rtlCol="0">
            <a:spAutoFit/>
          </a:bodyPr>
          <a:lstStyle/>
          <a:p>
            <a:r>
              <a:rPr lang="en-GB" sz="4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4000" b="1" u="sng" dirty="0">
              <a:solidFill>
                <a:srgbClr val="FF0000"/>
              </a:solidFill>
              <a:latin typeface="+mj-lt"/>
            </a:endParaRPr>
          </a:p>
        </p:txBody>
      </p:sp>
      <p:sp>
        <p:nvSpPr>
          <p:cNvPr id="7" name="TextBox 6">
            <a:extLst>
              <a:ext uri="{FF2B5EF4-FFF2-40B4-BE49-F238E27FC236}">
                <a16:creationId xmlns:a16="http://schemas.microsoft.com/office/drawing/2014/main" id="{D9874BE3-527E-E346-A444-BFCFF9DA5ED8}"/>
              </a:ext>
            </a:extLst>
          </p:cNvPr>
          <p:cNvSpPr txBox="1"/>
          <p:nvPr/>
        </p:nvSpPr>
        <p:spPr>
          <a:xfrm>
            <a:off x="2216655" y="1930504"/>
            <a:ext cx="7858898" cy="255454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3200" dirty="0">
                <a:latin typeface="+mj-lt"/>
              </a:rPr>
              <a:t>How do our bodies change as we grow? </a:t>
            </a:r>
          </a:p>
          <a:p>
            <a:r>
              <a:rPr lang="en-GB" sz="3200" dirty="0">
                <a:latin typeface="+mj-lt"/>
              </a:rPr>
              <a:t>How do our abilities change as we grow?</a:t>
            </a:r>
          </a:p>
          <a:p>
            <a:endParaRPr lang="en-GB" sz="3200" dirty="0">
              <a:latin typeface="+mj-lt"/>
            </a:endParaRPr>
          </a:p>
          <a:p>
            <a:pPr algn="ctr"/>
            <a:r>
              <a:rPr lang="en-GB" sz="3200" dirty="0">
                <a:latin typeface="+mj-lt"/>
              </a:rPr>
              <a:t>How do we stay healthy as we continue to grow? </a:t>
            </a:r>
          </a:p>
        </p:txBody>
      </p:sp>
      <p:pic>
        <p:nvPicPr>
          <p:cNvPr id="5" name="Picture 4">
            <a:extLst>
              <a:ext uri="{FF2B5EF4-FFF2-40B4-BE49-F238E27FC236}">
                <a16:creationId xmlns:a16="http://schemas.microsoft.com/office/drawing/2014/main" id="{C790A54B-8CED-4A47-ABFC-6478F532C0C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1634" y="486887"/>
            <a:ext cx="1186301" cy="1984277"/>
          </a:xfrm>
          <a:prstGeom prst="rect">
            <a:avLst/>
          </a:prstGeom>
        </p:spPr>
      </p:pic>
      <p:pic>
        <p:nvPicPr>
          <p:cNvPr id="8" name="Picture 7">
            <a:extLst>
              <a:ext uri="{FF2B5EF4-FFF2-40B4-BE49-F238E27FC236}">
                <a16:creationId xmlns:a16="http://schemas.microsoft.com/office/drawing/2014/main" id="{F66E19DE-B25D-DB46-8E0F-F6C2A0B2AC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344274" y="395558"/>
            <a:ext cx="1341128" cy="2166934"/>
          </a:xfrm>
          <a:prstGeom prst="rect">
            <a:avLst/>
          </a:prstGeom>
        </p:spPr>
      </p:pic>
      <p:sp>
        <p:nvSpPr>
          <p:cNvPr id="9" name="Rectangle 8">
            <a:extLst>
              <a:ext uri="{FF2B5EF4-FFF2-40B4-BE49-F238E27FC236}">
                <a16:creationId xmlns:a16="http://schemas.microsoft.com/office/drawing/2014/main" id="{780D1B9B-5C85-3A41-9B75-0D6564E5BAAA}"/>
              </a:ext>
            </a:extLst>
          </p:cNvPr>
          <p:cNvSpPr/>
          <p:nvPr/>
        </p:nvSpPr>
        <p:spPr>
          <a:xfrm>
            <a:off x="2131938" y="4614957"/>
            <a:ext cx="7858898" cy="1200329"/>
          </a:xfrm>
          <a:prstGeom prst="rect">
            <a:avLst/>
          </a:prstGeom>
        </p:spPr>
        <p:txBody>
          <a:bodyPr wrap="square">
            <a:spAutoFit/>
          </a:bodyPr>
          <a:lstStyle/>
          <a:p>
            <a:pPr algn="ctr"/>
            <a:r>
              <a:rPr lang="en-AU" sz="2400" dirty="0">
                <a:latin typeface="+mj-lt"/>
              </a:rPr>
              <a:t>#</a:t>
            </a:r>
            <a:r>
              <a:rPr lang="en-AU" sz="2400" dirty="0" err="1">
                <a:latin typeface="+mj-lt"/>
              </a:rPr>
              <a:t>HomeAction</a:t>
            </a:r>
            <a:r>
              <a:rPr lang="en-AU" sz="2400" dirty="0">
                <a:latin typeface="+mj-lt"/>
              </a:rPr>
              <a:t> </a:t>
            </a:r>
          </a:p>
          <a:p>
            <a:pPr algn="ctr"/>
            <a:r>
              <a:rPr lang="en-AU" sz="2400" dirty="0">
                <a:latin typeface="+mj-lt"/>
              </a:rPr>
              <a:t>Discuss with your parents how you have changed and grown since you were a baby. </a:t>
            </a:r>
          </a:p>
        </p:txBody>
      </p:sp>
    </p:spTree>
    <p:extLst>
      <p:ext uri="{BB962C8B-B14F-4D97-AF65-F5344CB8AC3E}">
        <p14:creationId xmlns:p14="http://schemas.microsoft.com/office/powerpoint/2010/main" val="25553074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1261884"/>
          </a:xfrm>
          <a:prstGeom prst="rect">
            <a:avLst/>
          </a:prstGeom>
          <a:ln w="25400">
            <a:solidFill>
              <a:schemeClr val="accent5"/>
            </a:solidFill>
          </a:ln>
        </p:spPr>
        <p:txBody>
          <a:bodyPr wrap="square">
            <a:spAutoFit/>
          </a:bodyPr>
          <a:lstStyle/>
          <a:p>
            <a:r>
              <a:rPr lang="en-AU" sz="2000" b="1" dirty="0"/>
              <a:t>KS1 Learning opportunities in Health and Wellbeing</a:t>
            </a:r>
          </a:p>
          <a:p>
            <a:r>
              <a:rPr lang="en-AU" i="1" dirty="0"/>
              <a:t>Pupils learn... </a:t>
            </a:r>
          </a:p>
          <a:p>
            <a:endParaRPr lang="en-AU" i="1" dirty="0"/>
          </a:p>
          <a:p>
            <a:r>
              <a:rPr lang="en-AU" b="1" dirty="0">
                <a:effectLst/>
              </a:rPr>
              <a:t>H26</a:t>
            </a:r>
            <a:r>
              <a:rPr lang="en-AU" sz="2000" b="1" dirty="0">
                <a:effectLst/>
              </a:rPr>
              <a:t>. </a:t>
            </a:r>
            <a:r>
              <a:rPr lang="en-AU" sz="2000" dirty="0">
                <a:effectLst/>
              </a:rPr>
              <a:t>about growing and changing from young to old and how peop</a:t>
            </a:r>
            <a:r>
              <a:rPr lang="en-AU" sz="2000" dirty="0"/>
              <a:t>le’s needs change</a:t>
            </a:r>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109611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sp>
        <p:nvSpPr>
          <p:cNvPr id="5" name="TextBox 4"/>
          <p:cNvSpPr txBox="1"/>
          <p:nvPr/>
        </p:nvSpPr>
        <p:spPr>
          <a:xfrm>
            <a:off x="1097280" y="2229118"/>
            <a:ext cx="6146668" cy="2677656"/>
          </a:xfrm>
          <a:prstGeom prst="rect">
            <a:avLst/>
          </a:prstGeom>
          <a:noFill/>
        </p:spPr>
        <p:txBody>
          <a:bodyPr wrap="square" rtlCol="0">
            <a:spAutoFit/>
          </a:bodyPr>
          <a:lstStyle/>
          <a:p>
            <a:r>
              <a:rPr lang="en-AU" sz="2400" b="1" u="sng" dirty="0"/>
              <a:t>Learning Objective: </a:t>
            </a:r>
            <a:r>
              <a:rPr lang="en-AU" sz="2400" b="1" i="1" dirty="0"/>
              <a:t>To understand how our bodies grow and change as we get older</a:t>
            </a:r>
          </a:p>
          <a:p>
            <a:endParaRPr lang="en-AU" sz="2400" b="1" i="1" dirty="0"/>
          </a:p>
          <a:p>
            <a:pPr marL="342900" indent="-342900">
              <a:buFont typeface="Arial" panose="020B0604020202020204" pitchFamily="34" charset="0"/>
              <a:buChar char="•"/>
            </a:pPr>
            <a:r>
              <a:rPr lang="en-AU" sz="2400" dirty="0"/>
              <a:t>I can explain how our bodies change as we grow older </a:t>
            </a:r>
          </a:p>
          <a:p>
            <a:pPr marL="342900" indent="-342900">
              <a:buFont typeface="Arial" panose="020B0604020202020204" pitchFamily="34" charset="0"/>
              <a:buChar char="•"/>
            </a:pPr>
            <a:r>
              <a:rPr lang="en-AU" sz="2400" dirty="0"/>
              <a:t>I can explain how our skills and abilities develop and change as we grow older </a:t>
            </a:r>
          </a:p>
        </p:txBody>
      </p:sp>
      <p:pic>
        <p:nvPicPr>
          <p:cNvPr id="3" name="Picture 2">
            <a:extLst>
              <a:ext uri="{FF2B5EF4-FFF2-40B4-BE49-F238E27FC236}">
                <a16:creationId xmlns:a16="http://schemas.microsoft.com/office/drawing/2014/main" id="{63A012F6-016E-8A49-B48B-00C11EE9935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439301" y="439387"/>
            <a:ext cx="3884404" cy="54923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1136691121"/>
              </p:ext>
            </p:extLst>
          </p:nvPr>
        </p:nvGraphicFramePr>
        <p:xfrm>
          <a:off x="2386792" y="0"/>
          <a:ext cx="2555241" cy="640080"/>
        </p:xfrm>
        <a:graphic>
          <a:graphicData uri="http://schemas.openxmlformats.org/drawingml/2006/table">
            <a:tbl>
              <a:tblPr/>
              <a:tblGrid>
                <a:gridCol w="2555241">
                  <a:extLst>
                    <a:ext uri="{9D8B030D-6E8A-4147-A177-3AD203B41FA5}">
                      <a16:colId xmlns:a16="http://schemas.microsoft.com/office/drawing/2014/main" val="20000"/>
                    </a:ext>
                  </a:extLst>
                </a:gridCol>
              </a:tblGrid>
              <a:tr h="0">
                <a:tc>
                  <a:txBody>
                    <a:bodyPr/>
                    <a:lstStyle/>
                    <a:p>
                      <a:r>
                        <a:rPr lang="en-GB" sz="36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As We Grow</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03199" y="716971"/>
            <a:ext cx="7927548" cy="2677656"/>
          </a:xfrm>
          <a:prstGeom prst="rect">
            <a:avLst/>
          </a:prstGeom>
          <a:noFill/>
          <a:ln w="19050">
            <a:noFill/>
          </a:ln>
        </p:spPr>
        <p:txBody>
          <a:bodyPr wrap="square" rtlCol="0">
            <a:spAutoFit/>
          </a:bodyPr>
          <a:lstStyle/>
          <a:p>
            <a:r>
              <a:rPr lang="en-GB" sz="2400" dirty="0">
                <a:solidFill>
                  <a:prstClr val="black"/>
                </a:solidFill>
                <a:latin typeface="+mj-lt"/>
              </a:rPr>
              <a:t>As we grow our bodies change and so does our ability to do things. </a:t>
            </a:r>
          </a:p>
          <a:p>
            <a:endParaRPr lang="en-GB" sz="2400" dirty="0">
              <a:solidFill>
                <a:prstClr val="black"/>
              </a:solidFill>
              <a:latin typeface="+mj-lt"/>
            </a:endParaRPr>
          </a:p>
          <a:p>
            <a:r>
              <a:rPr lang="en-GB" sz="2400" dirty="0">
                <a:solidFill>
                  <a:prstClr val="black"/>
                </a:solidFill>
                <a:latin typeface="+mj-lt"/>
              </a:rPr>
              <a:t>Using the template - draw a picture of yourself as a baby and of yourself now. Below describe how you have changed physically as you’ve grown and on the other side draw or write what you are able to do now that you couldn’t do as a baby. </a:t>
            </a:r>
          </a:p>
        </p:txBody>
      </p:sp>
      <p:pic>
        <p:nvPicPr>
          <p:cNvPr id="3" name="Picture 2">
            <a:extLst>
              <a:ext uri="{FF2B5EF4-FFF2-40B4-BE49-F238E27FC236}">
                <a16:creationId xmlns:a16="http://schemas.microsoft.com/office/drawing/2014/main" id="{E2F33B3B-6571-964D-86D2-D2D62D9785F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5586" y="3628657"/>
            <a:ext cx="10036122" cy="2704409"/>
          </a:xfrm>
          <a:prstGeom prst="rect">
            <a:avLst/>
          </a:prstGeom>
        </p:spPr>
      </p:pic>
      <p:pic>
        <p:nvPicPr>
          <p:cNvPr id="6" name="Picture 5">
            <a:extLst>
              <a:ext uri="{FF2B5EF4-FFF2-40B4-BE49-F238E27FC236}">
                <a16:creationId xmlns:a16="http://schemas.microsoft.com/office/drawing/2014/main" id="{B0D80311-15A3-5145-ACCA-0FAF75488AC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28480" y="199657"/>
            <a:ext cx="2522795" cy="35467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033511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nvPr>
        </p:nvGraphicFramePr>
        <p:xfrm>
          <a:off x="4777777" y="0"/>
          <a:ext cx="2555241" cy="640080"/>
        </p:xfrm>
        <a:graphic>
          <a:graphicData uri="http://schemas.openxmlformats.org/drawingml/2006/table">
            <a:tbl>
              <a:tblPr/>
              <a:tblGrid>
                <a:gridCol w="2555241">
                  <a:extLst>
                    <a:ext uri="{9D8B030D-6E8A-4147-A177-3AD203B41FA5}">
                      <a16:colId xmlns:a16="http://schemas.microsoft.com/office/drawing/2014/main" val="20000"/>
                    </a:ext>
                  </a:extLst>
                </a:gridCol>
              </a:tblGrid>
              <a:tr h="0">
                <a:tc>
                  <a:txBody>
                    <a:bodyPr/>
                    <a:lstStyle/>
                    <a:p>
                      <a:r>
                        <a:rPr lang="en-GB" sz="36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As We Grow</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1745016" y="840677"/>
            <a:ext cx="8620761" cy="1938992"/>
          </a:xfrm>
          <a:prstGeom prst="rect">
            <a:avLst/>
          </a:prstGeom>
          <a:noFill/>
          <a:ln w="19050">
            <a:noFill/>
          </a:ln>
        </p:spPr>
        <p:txBody>
          <a:bodyPr wrap="square" rtlCol="0">
            <a:spAutoFit/>
          </a:bodyPr>
          <a:lstStyle/>
          <a:p>
            <a:r>
              <a:rPr lang="en-GB" sz="2400" dirty="0">
                <a:solidFill>
                  <a:prstClr val="black"/>
                </a:solidFill>
                <a:latin typeface="+mj-lt"/>
              </a:rPr>
              <a:t>On the next few slides lets take a look at what we can do at certain stages in our lives and how we grow. </a:t>
            </a:r>
          </a:p>
          <a:p>
            <a:endParaRPr lang="en-GB" sz="2400" dirty="0">
              <a:solidFill>
                <a:prstClr val="black"/>
              </a:solidFill>
              <a:latin typeface="+mj-lt"/>
            </a:endParaRPr>
          </a:p>
          <a:p>
            <a:r>
              <a:rPr lang="en-GB" sz="2400" dirty="0">
                <a:solidFill>
                  <a:prstClr val="black"/>
                </a:solidFill>
                <a:latin typeface="+mj-lt"/>
              </a:rPr>
              <a:t>If you have time you can add to your worksheet if you have thought of something new. </a:t>
            </a:r>
          </a:p>
        </p:txBody>
      </p:sp>
      <p:pic>
        <p:nvPicPr>
          <p:cNvPr id="3" name="Picture 2">
            <a:extLst>
              <a:ext uri="{FF2B5EF4-FFF2-40B4-BE49-F238E27FC236}">
                <a16:creationId xmlns:a16="http://schemas.microsoft.com/office/drawing/2014/main" id="{E2F33B3B-6571-964D-86D2-D2D62D9785F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72798" y="3102187"/>
            <a:ext cx="11365201" cy="3200400"/>
          </a:xfrm>
          <a:prstGeom prst="rect">
            <a:avLst/>
          </a:prstGeom>
        </p:spPr>
      </p:pic>
    </p:spTree>
    <p:extLst>
      <p:ext uri="{BB962C8B-B14F-4D97-AF65-F5344CB8AC3E}">
        <p14:creationId xmlns:p14="http://schemas.microsoft.com/office/powerpoint/2010/main" val="19512070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2053444037"/>
              </p:ext>
            </p:extLst>
          </p:nvPr>
        </p:nvGraphicFramePr>
        <p:xfrm>
          <a:off x="91989" y="165871"/>
          <a:ext cx="1626057" cy="640080"/>
        </p:xfrm>
        <a:graphic>
          <a:graphicData uri="http://schemas.openxmlformats.org/drawingml/2006/table">
            <a:tbl>
              <a:tblPr/>
              <a:tblGrid>
                <a:gridCol w="1626057">
                  <a:extLst>
                    <a:ext uri="{9D8B030D-6E8A-4147-A177-3AD203B41FA5}">
                      <a16:colId xmlns:a16="http://schemas.microsoft.com/office/drawing/2014/main" val="20000"/>
                    </a:ext>
                  </a:extLst>
                </a:gridCol>
              </a:tblGrid>
              <a:tr h="0">
                <a:tc>
                  <a:txBody>
                    <a:bodyPr/>
                    <a:lstStyle/>
                    <a:p>
                      <a:r>
                        <a:rPr lang="en-GB" sz="36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Babies</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536281" y="3924081"/>
            <a:ext cx="3273719" cy="1938992"/>
          </a:xfrm>
          <a:prstGeom prst="rect">
            <a:avLst/>
          </a:prstGeom>
          <a:noFill/>
          <a:ln w="19050">
            <a:noFill/>
          </a:ln>
        </p:spPr>
        <p:txBody>
          <a:bodyPr wrap="square" rtlCol="0">
            <a:spAutoFit/>
          </a:bodyPr>
          <a:lstStyle/>
          <a:p>
            <a:r>
              <a:rPr lang="en-GB" sz="2400" dirty="0">
                <a:solidFill>
                  <a:prstClr val="black"/>
                </a:solidFill>
                <a:latin typeface="+mj-lt"/>
              </a:rPr>
              <a:t>When babies are born they sleep a lot and need to be fed a lot too. They usually get milk from their mummy. </a:t>
            </a:r>
            <a:endParaRPr lang="en-GB" sz="2400" dirty="0">
              <a:solidFill>
                <a:prstClr val="black"/>
              </a:solidFill>
            </a:endParaRPr>
          </a:p>
        </p:txBody>
      </p:sp>
      <p:pic>
        <p:nvPicPr>
          <p:cNvPr id="3" name="Picture 2">
            <a:extLst>
              <a:ext uri="{FF2B5EF4-FFF2-40B4-BE49-F238E27FC236}">
                <a16:creationId xmlns:a16="http://schemas.microsoft.com/office/drawing/2014/main" id="{46397382-E940-954B-9101-3FA420F2A55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95756" y="981776"/>
            <a:ext cx="3245716" cy="2517612"/>
          </a:xfrm>
          <a:prstGeom prst="rect">
            <a:avLst/>
          </a:prstGeom>
        </p:spPr>
      </p:pic>
      <p:pic>
        <p:nvPicPr>
          <p:cNvPr id="6" name="Picture 5">
            <a:extLst>
              <a:ext uri="{FF2B5EF4-FFF2-40B4-BE49-F238E27FC236}">
                <a16:creationId xmlns:a16="http://schemas.microsoft.com/office/drawing/2014/main" id="{122B6C8B-284D-754D-B327-C6B557D6593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11053" y="1193442"/>
            <a:ext cx="2963334" cy="2094279"/>
          </a:xfrm>
          <a:prstGeom prst="rect">
            <a:avLst/>
          </a:prstGeom>
        </p:spPr>
      </p:pic>
      <p:pic>
        <p:nvPicPr>
          <p:cNvPr id="7" name="Picture 6">
            <a:extLst>
              <a:ext uri="{FF2B5EF4-FFF2-40B4-BE49-F238E27FC236}">
                <a16:creationId xmlns:a16="http://schemas.microsoft.com/office/drawing/2014/main" id="{8341B5E7-38F2-E548-B1F1-A036E6FC52D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91570" y="981776"/>
            <a:ext cx="3706179" cy="2675466"/>
          </a:xfrm>
          <a:prstGeom prst="rect">
            <a:avLst/>
          </a:prstGeom>
        </p:spPr>
      </p:pic>
      <p:sp>
        <p:nvSpPr>
          <p:cNvPr id="8" name="TextBox 7">
            <a:extLst>
              <a:ext uri="{FF2B5EF4-FFF2-40B4-BE49-F238E27FC236}">
                <a16:creationId xmlns:a16="http://schemas.microsoft.com/office/drawing/2014/main" id="{A2DD6821-C63E-9C4B-92FC-5941DFA7223E}"/>
              </a:ext>
            </a:extLst>
          </p:cNvPr>
          <p:cNvSpPr txBox="1"/>
          <p:nvPr/>
        </p:nvSpPr>
        <p:spPr>
          <a:xfrm>
            <a:off x="5307798" y="3924081"/>
            <a:ext cx="6376201" cy="1569660"/>
          </a:xfrm>
          <a:prstGeom prst="rect">
            <a:avLst/>
          </a:prstGeom>
          <a:noFill/>
          <a:ln w="19050">
            <a:noFill/>
          </a:ln>
        </p:spPr>
        <p:txBody>
          <a:bodyPr wrap="square" rtlCol="0">
            <a:spAutoFit/>
          </a:bodyPr>
          <a:lstStyle/>
          <a:p>
            <a:r>
              <a:rPr lang="en-GB" sz="2400" dirty="0">
                <a:solidFill>
                  <a:prstClr val="black"/>
                </a:solidFill>
                <a:latin typeface="+mj-lt"/>
              </a:rPr>
              <a:t>As babies get stronger they might begin to crawl and make some noises like </a:t>
            </a:r>
            <a:r>
              <a:rPr lang="en-GB" sz="2400" b="1" i="1" dirty="0">
                <a:solidFill>
                  <a:prstClr val="black"/>
                </a:solidFill>
                <a:latin typeface="+mj-lt"/>
              </a:rPr>
              <a:t>‘Ga, </a:t>
            </a:r>
            <a:r>
              <a:rPr lang="en-GB" sz="2400" b="1" i="1" dirty="0" err="1">
                <a:solidFill>
                  <a:prstClr val="black"/>
                </a:solidFill>
                <a:latin typeface="+mj-lt"/>
              </a:rPr>
              <a:t>ga.</a:t>
            </a:r>
            <a:r>
              <a:rPr lang="en-GB" sz="2400" b="1" i="1" dirty="0">
                <a:solidFill>
                  <a:prstClr val="black"/>
                </a:solidFill>
                <a:latin typeface="+mj-lt"/>
              </a:rPr>
              <a:t>’ </a:t>
            </a:r>
          </a:p>
          <a:p>
            <a:r>
              <a:rPr lang="en-GB" sz="2400" dirty="0">
                <a:solidFill>
                  <a:prstClr val="black"/>
                </a:solidFill>
                <a:latin typeface="+mj-lt"/>
              </a:rPr>
              <a:t>They might start eating solid foods which have been blended as they cannot chew hard foods yet.  </a:t>
            </a:r>
            <a:endParaRPr lang="en-GB" sz="2400" dirty="0">
              <a:solidFill>
                <a:prstClr val="black"/>
              </a:solidFill>
            </a:endParaRPr>
          </a:p>
        </p:txBody>
      </p:sp>
      <p:sp>
        <p:nvSpPr>
          <p:cNvPr id="9" name="TextBox 8">
            <a:extLst>
              <a:ext uri="{FF2B5EF4-FFF2-40B4-BE49-F238E27FC236}">
                <a16:creationId xmlns:a16="http://schemas.microsoft.com/office/drawing/2014/main" id="{1C35ABBE-AC74-4442-B100-4704E7A8E1C5}"/>
              </a:ext>
            </a:extLst>
          </p:cNvPr>
          <p:cNvSpPr txBox="1"/>
          <p:nvPr/>
        </p:nvSpPr>
        <p:spPr>
          <a:xfrm>
            <a:off x="3231625" y="6352625"/>
            <a:ext cx="6376201" cy="461665"/>
          </a:xfrm>
          <a:prstGeom prst="rect">
            <a:avLst/>
          </a:prstGeom>
          <a:noFill/>
          <a:ln w="19050">
            <a:noFill/>
          </a:ln>
        </p:spPr>
        <p:txBody>
          <a:bodyPr wrap="square" rtlCol="0">
            <a:spAutoFit/>
          </a:bodyPr>
          <a:lstStyle/>
          <a:p>
            <a:pPr algn="ctr"/>
            <a:r>
              <a:rPr lang="en-GB" sz="2400" b="1" dirty="0">
                <a:solidFill>
                  <a:prstClr val="black"/>
                </a:solidFill>
                <a:latin typeface="+mj-lt"/>
              </a:rPr>
              <a:t>What sounds did you make as a baby?</a:t>
            </a:r>
            <a:endParaRPr lang="en-GB" sz="2400" b="1" dirty="0">
              <a:solidFill>
                <a:prstClr val="black"/>
              </a:solidFill>
            </a:endParaRPr>
          </a:p>
        </p:txBody>
      </p:sp>
    </p:spTree>
    <p:extLst>
      <p:ext uri="{BB962C8B-B14F-4D97-AF65-F5344CB8AC3E}">
        <p14:creationId xmlns:p14="http://schemas.microsoft.com/office/powerpoint/2010/main" val="19366230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3212446799"/>
              </p:ext>
            </p:extLst>
          </p:nvPr>
        </p:nvGraphicFramePr>
        <p:xfrm>
          <a:off x="91989" y="165871"/>
          <a:ext cx="1626057" cy="640080"/>
        </p:xfrm>
        <a:graphic>
          <a:graphicData uri="http://schemas.openxmlformats.org/drawingml/2006/table">
            <a:tbl>
              <a:tblPr/>
              <a:tblGrid>
                <a:gridCol w="1626057">
                  <a:extLst>
                    <a:ext uri="{9D8B030D-6E8A-4147-A177-3AD203B41FA5}">
                      <a16:colId xmlns:a16="http://schemas.microsoft.com/office/drawing/2014/main" val="20000"/>
                    </a:ext>
                  </a:extLst>
                </a:gridCol>
              </a:tblGrid>
              <a:tr h="0">
                <a:tc>
                  <a:txBody>
                    <a:bodyPr/>
                    <a:lstStyle/>
                    <a:p>
                      <a:r>
                        <a:rPr lang="en-GB" sz="36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Toddler</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536281" y="3924081"/>
            <a:ext cx="3273719" cy="1569660"/>
          </a:xfrm>
          <a:prstGeom prst="rect">
            <a:avLst/>
          </a:prstGeom>
          <a:noFill/>
          <a:ln w="19050">
            <a:noFill/>
          </a:ln>
        </p:spPr>
        <p:txBody>
          <a:bodyPr wrap="square" rtlCol="0">
            <a:spAutoFit/>
          </a:bodyPr>
          <a:lstStyle/>
          <a:p>
            <a:r>
              <a:rPr lang="en-GB" sz="2400" dirty="0">
                <a:solidFill>
                  <a:prstClr val="black"/>
                </a:solidFill>
                <a:latin typeface="+mj-lt"/>
              </a:rPr>
              <a:t>Toddlers are beginning to walk and move around a lot quicker and competently. </a:t>
            </a:r>
            <a:endParaRPr lang="en-GB" sz="2400" dirty="0">
              <a:solidFill>
                <a:prstClr val="black"/>
              </a:solidFill>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5240065" y="3936562"/>
            <a:ext cx="6376201" cy="830997"/>
          </a:xfrm>
          <a:prstGeom prst="rect">
            <a:avLst/>
          </a:prstGeom>
          <a:noFill/>
          <a:ln w="19050">
            <a:noFill/>
          </a:ln>
        </p:spPr>
        <p:txBody>
          <a:bodyPr wrap="square" rtlCol="0">
            <a:spAutoFit/>
          </a:bodyPr>
          <a:lstStyle/>
          <a:p>
            <a:r>
              <a:rPr lang="en-GB" sz="2400" dirty="0">
                <a:solidFill>
                  <a:prstClr val="black"/>
                </a:solidFill>
                <a:latin typeface="+mj-lt"/>
              </a:rPr>
              <a:t>Toddlers are beginning to say a lot more words and draw some squiggly lines and build towers.  </a:t>
            </a:r>
            <a:endParaRPr lang="en-GB" sz="2400" dirty="0">
              <a:solidFill>
                <a:prstClr val="black"/>
              </a:solidFill>
            </a:endParaRPr>
          </a:p>
        </p:txBody>
      </p:sp>
      <p:sp>
        <p:nvSpPr>
          <p:cNvPr id="9" name="TextBox 8">
            <a:extLst>
              <a:ext uri="{FF2B5EF4-FFF2-40B4-BE49-F238E27FC236}">
                <a16:creationId xmlns:a16="http://schemas.microsoft.com/office/drawing/2014/main" id="{1C35ABBE-AC74-4442-B100-4704E7A8E1C5}"/>
              </a:ext>
            </a:extLst>
          </p:cNvPr>
          <p:cNvSpPr txBox="1"/>
          <p:nvPr/>
        </p:nvSpPr>
        <p:spPr>
          <a:xfrm>
            <a:off x="1862667" y="6352625"/>
            <a:ext cx="7745159" cy="461665"/>
          </a:xfrm>
          <a:prstGeom prst="rect">
            <a:avLst/>
          </a:prstGeom>
          <a:noFill/>
          <a:ln w="19050">
            <a:noFill/>
          </a:ln>
        </p:spPr>
        <p:txBody>
          <a:bodyPr wrap="square" rtlCol="0">
            <a:spAutoFit/>
          </a:bodyPr>
          <a:lstStyle/>
          <a:p>
            <a:pPr algn="ctr"/>
            <a:r>
              <a:rPr lang="en-GB" sz="2400" b="1" dirty="0">
                <a:solidFill>
                  <a:prstClr val="black"/>
                </a:solidFill>
                <a:latin typeface="+mj-lt"/>
              </a:rPr>
              <a:t>Can you remember what you did when you were two?</a:t>
            </a:r>
            <a:endParaRPr lang="en-GB" sz="2400" b="1" dirty="0">
              <a:solidFill>
                <a:prstClr val="black"/>
              </a:solidFill>
            </a:endParaRPr>
          </a:p>
        </p:txBody>
      </p:sp>
      <p:pic>
        <p:nvPicPr>
          <p:cNvPr id="2" name="Picture 1">
            <a:extLst>
              <a:ext uri="{FF2B5EF4-FFF2-40B4-BE49-F238E27FC236}">
                <a16:creationId xmlns:a16="http://schemas.microsoft.com/office/drawing/2014/main" id="{7986B764-1962-734C-8C2C-87F76EB16E9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9667" y="1180703"/>
            <a:ext cx="2286000" cy="2368626"/>
          </a:xfrm>
          <a:prstGeom prst="rect">
            <a:avLst/>
          </a:prstGeom>
        </p:spPr>
      </p:pic>
      <p:pic>
        <p:nvPicPr>
          <p:cNvPr id="10" name="Picture 9">
            <a:extLst>
              <a:ext uri="{FF2B5EF4-FFF2-40B4-BE49-F238E27FC236}">
                <a16:creationId xmlns:a16="http://schemas.microsoft.com/office/drawing/2014/main" id="{4DA5B17B-6AFC-AB41-B808-B54A92F3790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690534" y="1095016"/>
            <a:ext cx="3200400" cy="2540000"/>
          </a:xfrm>
          <a:prstGeom prst="rect">
            <a:avLst/>
          </a:prstGeom>
        </p:spPr>
      </p:pic>
      <p:pic>
        <p:nvPicPr>
          <p:cNvPr id="11" name="Picture 10">
            <a:extLst>
              <a:ext uri="{FF2B5EF4-FFF2-40B4-BE49-F238E27FC236}">
                <a16:creationId xmlns:a16="http://schemas.microsoft.com/office/drawing/2014/main" id="{BFE2368F-1EA2-0740-9272-5E4D051847E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026400" y="1052046"/>
            <a:ext cx="3708400" cy="2518793"/>
          </a:xfrm>
          <a:prstGeom prst="rect">
            <a:avLst/>
          </a:prstGeom>
        </p:spPr>
      </p:pic>
    </p:spTree>
    <p:extLst>
      <p:ext uri="{BB962C8B-B14F-4D97-AF65-F5344CB8AC3E}">
        <p14:creationId xmlns:p14="http://schemas.microsoft.com/office/powerpoint/2010/main" val="11753461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3535804860"/>
              </p:ext>
            </p:extLst>
          </p:nvPr>
        </p:nvGraphicFramePr>
        <p:xfrm>
          <a:off x="91989" y="165871"/>
          <a:ext cx="1626057" cy="640080"/>
        </p:xfrm>
        <a:graphic>
          <a:graphicData uri="http://schemas.openxmlformats.org/drawingml/2006/table">
            <a:tbl>
              <a:tblPr/>
              <a:tblGrid>
                <a:gridCol w="1626057">
                  <a:extLst>
                    <a:ext uri="{9D8B030D-6E8A-4147-A177-3AD203B41FA5}">
                      <a16:colId xmlns:a16="http://schemas.microsoft.com/office/drawing/2014/main" val="20000"/>
                    </a:ext>
                  </a:extLst>
                </a:gridCol>
              </a:tblGrid>
              <a:tr h="0">
                <a:tc>
                  <a:txBody>
                    <a:bodyPr/>
                    <a:lstStyle/>
                    <a:p>
                      <a:r>
                        <a:rPr lang="en-GB" sz="36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Child</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31479" y="1116229"/>
            <a:ext cx="5373454" cy="1938992"/>
          </a:xfrm>
          <a:prstGeom prst="rect">
            <a:avLst/>
          </a:prstGeom>
          <a:noFill/>
          <a:ln w="19050">
            <a:noFill/>
          </a:ln>
        </p:spPr>
        <p:txBody>
          <a:bodyPr wrap="square" rtlCol="0">
            <a:spAutoFit/>
          </a:bodyPr>
          <a:lstStyle/>
          <a:p>
            <a:r>
              <a:rPr lang="en-GB" sz="2400" dirty="0">
                <a:solidFill>
                  <a:prstClr val="black"/>
                </a:solidFill>
                <a:latin typeface="+mj-lt"/>
              </a:rPr>
              <a:t>Children begin to go to school when they are 4 or 5. They become a lot more independent. They are able to dress themselves, tie their shoelaces, play more difficult games and have begun to read. </a:t>
            </a:r>
            <a:endParaRPr lang="en-GB" sz="2400" dirty="0">
              <a:solidFill>
                <a:prstClr val="black"/>
              </a:solidFill>
            </a:endParaRPr>
          </a:p>
        </p:txBody>
      </p:sp>
      <p:sp>
        <p:nvSpPr>
          <p:cNvPr id="9" name="TextBox 8">
            <a:extLst>
              <a:ext uri="{FF2B5EF4-FFF2-40B4-BE49-F238E27FC236}">
                <a16:creationId xmlns:a16="http://schemas.microsoft.com/office/drawing/2014/main" id="{1C35ABBE-AC74-4442-B100-4704E7A8E1C5}"/>
              </a:ext>
            </a:extLst>
          </p:cNvPr>
          <p:cNvSpPr txBox="1"/>
          <p:nvPr/>
        </p:nvSpPr>
        <p:spPr>
          <a:xfrm>
            <a:off x="1501481" y="5674725"/>
            <a:ext cx="9190080" cy="461665"/>
          </a:xfrm>
          <a:prstGeom prst="rect">
            <a:avLst/>
          </a:prstGeom>
          <a:noFill/>
          <a:ln w="19050">
            <a:solidFill>
              <a:schemeClr val="tx1"/>
            </a:solidFill>
          </a:ln>
        </p:spPr>
        <p:txBody>
          <a:bodyPr wrap="square" rtlCol="0">
            <a:spAutoFit/>
          </a:bodyPr>
          <a:lstStyle/>
          <a:p>
            <a:pPr algn="ctr"/>
            <a:r>
              <a:rPr lang="en-GB" sz="2400" b="1" dirty="0">
                <a:solidFill>
                  <a:prstClr val="black"/>
                </a:solidFill>
                <a:latin typeface="+mj-lt"/>
              </a:rPr>
              <a:t>What are you able to do now that you couldn’t when you were younger? </a:t>
            </a:r>
            <a:endParaRPr lang="en-GB" sz="2400" b="1" dirty="0">
              <a:solidFill>
                <a:prstClr val="black"/>
              </a:solidFill>
            </a:endParaRPr>
          </a:p>
        </p:txBody>
      </p:sp>
      <p:pic>
        <p:nvPicPr>
          <p:cNvPr id="3" name="Picture 2">
            <a:extLst>
              <a:ext uri="{FF2B5EF4-FFF2-40B4-BE49-F238E27FC236}">
                <a16:creationId xmlns:a16="http://schemas.microsoft.com/office/drawing/2014/main" id="{1B235E1B-1FA0-8F41-A194-A4DA3735AA8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68442" y="3170218"/>
            <a:ext cx="3499528" cy="2389510"/>
          </a:xfrm>
          <a:prstGeom prst="rect">
            <a:avLst/>
          </a:prstGeom>
        </p:spPr>
      </p:pic>
      <p:pic>
        <p:nvPicPr>
          <p:cNvPr id="6" name="Picture 5">
            <a:extLst>
              <a:ext uri="{FF2B5EF4-FFF2-40B4-BE49-F238E27FC236}">
                <a16:creationId xmlns:a16="http://schemas.microsoft.com/office/drawing/2014/main" id="{14A28C83-7693-8541-BE58-5167CC08139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44267" y="165871"/>
            <a:ext cx="3908570" cy="2665754"/>
          </a:xfrm>
          <a:prstGeom prst="rect">
            <a:avLst/>
          </a:prstGeom>
        </p:spPr>
      </p:pic>
      <p:pic>
        <p:nvPicPr>
          <p:cNvPr id="7" name="Picture 6">
            <a:extLst>
              <a:ext uri="{FF2B5EF4-FFF2-40B4-BE49-F238E27FC236}">
                <a16:creationId xmlns:a16="http://schemas.microsoft.com/office/drawing/2014/main" id="{3EC2BF87-0C2C-D143-A0F9-CF88E41A629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990437" y="3087460"/>
            <a:ext cx="3962400" cy="2472268"/>
          </a:xfrm>
          <a:prstGeom prst="rect">
            <a:avLst/>
          </a:prstGeom>
        </p:spPr>
      </p:pic>
    </p:spTree>
    <p:extLst>
      <p:ext uri="{BB962C8B-B14F-4D97-AF65-F5344CB8AC3E}">
        <p14:creationId xmlns:p14="http://schemas.microsoft.com/office/powerpoint/2010/main" val="23849665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1244308319"/>
              </p:ext>
            </p:extLst>
          </p:nvPr>
        </p:nvGraphicFramePr>
        <p:xfrm>
          <a:off x="210523" y="230974"/>
          <a:ext cx="2126278" cy="701040"/>
        </p:xfrm>
        <a:graphic>
          <a:graphicData uri="http://schemas.openxmlformats.org/drawingml/2006/table">
            <a:tbl>
              <a:tblPr/>
              <a:tblGrid>
                <a:gridCol w="21262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Teenager</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932014"/>
            <a:ext cx="5373454" cy="2462213"/>
          </a:xfrm>
          <a:prstGeom prst="rect">
            <a:avLst/>
          </a:prstGeom>
          <a:noFill/>
          <a:ln w="19050">
            <a:noFill/>
          </a:ln>
        </p:spPr>
        <p:txBody>
          <a:bodyPr wrap="square" rtlCol="0">
            <a:spAutoFit/>
          </a:bodyPr>
          <a:lstStyle/>
          <a:p>
            <a:r>
              <a:rPr lang="en-GB" sz="2200" dirty="0">
                <a:solidFill>
                  <a:prstClr val="black"/>
                </a:solidFill>
                <a:latin typeface="+mj-lt"/>
              </a:rPr>
              <a:t>A teenager is someone who is aged from </a:t>
            </a:r>
            <a:r>
              <a:rPr lang="en-GB" sz="2200" b="1" dirty="0">
                <a:solidFill>
                  <a:prstClr val="black"/>
                </a:solidFill>
                <a:latin typeface="+mj-lt"/>
              </a:rPr>
              <a:t>13 to 19. </a:t>
            </a:r>
          </a:p>
          <a:p>
            <a:r>
              <a:rPr lang="en-GB" sz="2200" dirty="0">
                <a:solidFill>
                  <a:prstClr val="black"/>
                </a:solidFill>
                <a:latin typeface="+mj-lt"/>
              </a:rPr>
              <a:t>A lot of changes can happen when you grow up as a teenager but people will grow and change at different times. It can also look a bit different for boys and girls. Teenagers begin to look for part time jobs to earn money.</a:t>
            </a:r>
            <a:endParaRPr lang="en-GB" sz="2200" dirty="0">
              <a:solidFill>
                <a:prstClr val="black"/>
              </a:solidFill>
            </a:endParaRPr>
          </a:p>
        </p:txBody>
      </p:sp>
      <p:sp>
        <p:nvSpPr>
          <p:cNvPr id="11" name="TextBox 10">
            <a:extLst>
              <a:ext uri="{FF2B5EF4-FFF2-40B4-BE49-F238E27FC236}">
                <a16:creationId xmlns:a16="http://schemas.microsoft.com/office/drawing/2014/main" id="{F48CB2C7-58F4-A944-93CB-B836E2E5BBFD}"/>
              </a:ext>
            </a:extLst>
          </p:cNvPr>
          <p:cNvSpPr txBox="1"/>
          <p:nvPr/>
        </p:nvSpPr>
        <p:spPr>
          <a:xfrm>
            <a:off x="210523" y="4095378"/>
            <a:ext cx="4835610" cy="2123658"/>
          </a:xfrm>
          <a:prstGeom prst="rect">
            <a:avLst/>
          </a:prstGeom>
          <a:noFill/>
          <a:ln w="19050">
            <a:noFill/>
          </a:ln>
        </p:spPr>
        <p:txBody>
          <a:bodyPr wrap="square" rtlCol="0">
            <a:spAutoFit/>
          </a:bodyPr>
          <a:lstStyle/>
          <a:p>
            <a:r>
              <a:rPr lang="en-GB" sz="2200" b="1" dirty="0">
                <a:solidFill>
                  <a:prstClr val="black"/>
                </a:solidFill>
                <a:latin typeface="+mj-lt"/>
              </a:rPr>
              <a:t>Boys </a:t>
            </a:r>
          </a:p>
          <a:p>
            <a:pPr marL="342900" indent="-342900">
              <a:buFont typeface="Arial" panose="020B0604020202020204" pitchFamily="34" charset="0"/>
              <a:buChar char="•"/>
            </a:pPr>
            <a:r>
              <a:rPr lang="en-GB" sz="2200" dirty="0">
                <a:solidFill>
                  <a:prstClr val="black"/>
                </a:solidFill>
                <a:latin typeface="+mj-lt"/>
              </a:rPr>
              <a:t>Boys grow taller and their bones and muscles become stronger </a:t>
            </a:r>
          </a:p>
          <a:p>
            <a:pPr marL="342900" indent="-342900">
              <a:buFont typeface="Arial" panose="020B0604020202020204" pitchFamily="34" charset="0"/>
              <a:buChar char="•"/>
            </a:pPr>
            <a:r>
              <a:rPr lang="en-GB" sz="2200" dirty="0">
                <a:solidFill>
                  <a:prstClr val="black"/>
                </a:solidFill>
                <a:latin typeface="+mj-lt"/>
              </a:rPr>
              <a:t>Their voice becomes deeper</a:t>
            </a:r>
          </a:p>
          <a:p>
            <a:pPr marL="342900" indent="-342900">
              <a:buFont typeface="Arial" panose="020B0604020202020204" pitchFamily="34" charset="0"/>
              <a:buChar char="•"/>
            </a:pPr>
            <a:r>
              <a:rPr lang="en-GB" sz="2200" dirty="0">
                <a:solidFill>
                  <a:prstClr val="black"/>
                </a:solidFill>
                <a:latin typeface="+mj-lt"/>
              </a:rPr>
              <a:t>Their hair grows quicker and they will develop facial hair</a:t>
            </a:r>
            <a:endParaRPr lang="en-GB" sz="2200" dirty="0">
              <a:solidFill>
                <a:prstClr val="black"/>
              </a:solidFill>
            </a:endParaRPr>
          </a:p>
        </p:txBody>
      </p:sp>
      <p:sp>
        <p:nvSpPr>
          <p:cNvPr id="12" name="TextBox 11">
            <a:extLst>
              <a:ext uri="{FF2B5EF4-FFF2-40B4-BE49-F238E27FC236}">
                <a16:creationId xmlns:a16="http://schemas.microsoft.com/office/drawing/2014/main" id="{F3C2BA5F-01F6-8840-AC5E-A5FD60968194}"/>
              </a:ext>
            </a:extLst>
          </p:cNvPr>
          <p:cNvSpPr txBox="1"/>
          <p:nvPr/>
        </p:nvSpPr>
        <p:spPr>
          <a:xfrm>
            <a:off x="6408123" y="4095378"/>
            <a:ext cx="4835610" cy="2123658"/>
          </a:xfrm>
          <a:prstGeom prst="rect">
            <a:avLst/>
          </a:prstGeom>
          <a:noFill/>
          <a:ln w="19050">
            <a:noFill/>
          </a:ln>
        </p:spPr>
        <p:txBody>
          <a:bodyPr wrap="square" rtlCol="0">
            <a:spAutoFit/>
          </a:bodyPr>
          <a:lstStyle/>
          <a:p>
            <a:r>
              <a:rPr lang="en-GB" sz="2200" b="1" dirty="0">
                <a:solidFill>
                  <a:prstClr val="black"/>
                </a:solidFill>
                <a:latin typeface="+mj-lt"/>
              </a:rPr>
              <a:t>Girls </a:t>
            </a:r>
          </a:p>
          <a:p>
            <a:pPr marL="342900" indent="-342900">
              <a:buFont typeface="Arial" panose="020B0604020202020204" pitchFamily="34" charset="0"/>
              <a:buChar char="•"/>
            </a:pPr>
            <a:r>
              <a:rPr lang="en-GB" sz="2200" dirty="0">
                <a:solidFill>
                  <a:prstClr val="black"/>
                </a:solidFill>
                <a:latin typeface="+mj-lt"/>
              </a:rPr>
              <a:t>Girls grow taller and their bones and muscles become stronger </a:t>
            </a:r>
          </a:p>
          <a:p>
            <a:pPr marL="342900" indent="-342900">
              <a:buFont typeface="Arial" panose="020B0604020202020204" pitchFamily="34" charset="0"/>
              <a:buChar char="•"/>
            </a:pPr>
            <a:r>
              <a:rPr lang="en-GB" sz="2200" dirty="0">
                <a:solidFill>
                  <a:prstClr val="black"/>
                </a:solidFill>
                <a:latin typeface="+mj-lt"/>
              </a:rPr>
              <a:t>Their hair grows quicker and longer</a:t>
            </a:r>
          </a:p>
          <a:p>
            <a:pPr marL="342900" indent="-342900">
              <a:buFont typeface="Arial" panose="020B0604020202020204" pitchFamily="34" charset="0"/>
              <a:buChar char="•"/>
            </a:pPr>
            <a:r>
              <a:rPr lang="en-GB" sz="2200" dirty="0">
                <a:solidFill>
                  <a:prstClr val="black"/>
                </a:solidFill>
                <a:latin typeface="+mj-lt"/>
              </a:rPr>
              <a:t>Their hips widen </a:t>
            </a:r>
          </a:p>
          <a:p>
            <a:pPr marL="342900" indent="-342900">
              <a:buFont typeface="Arial" panose="020B0604020202020204" pitchFamily="34" charset="0"/>
              <a:buChar char="•"/>
            </a:pPr>
            <a:r>
              <a:rPr lang="en-GB" sz="2200" dirty="0">
                <a:solidFill>
                  <a:prstClr val="black"/>
                </a:solidFill>
                <a:latin typeface="+mj-lt"/>
              </a:rPr>
              <a:t>They develop breasts</a:t>
            </a:r>
          </a:p>
        </p:txBody>
      </p:sp>
      <p:pic>
        <p:nvPicPr>
          <p:cNvPr id="13" name="Picture 12">
            <a:extLst>
              <a:ext uri="{FF2B5EF4-FFF2-40B4-BE49-F238E27FC236}">
                <a16:creationId xmlns:a16="http://schemas.microsoft.com/office/drawing/2014/main" id="{2B432790-9522-7A46-AB7E-AFA35D861EDF}"/>
              </a:ext>
            </a:extLst>
          </p:cNvPr>
          <p:cNvPicPr>
            <a:picLocks noChangeAspect="1"/>
          </p:cNvPicPr>
          <p:nvPr/>
        </p:nvPicPr>
        <p:blipFill rotWithShape="1">
          <a:blip r:embed="rId2"/>
          <a:srcRect l="3383" t="3368" r="41618" b="50370"/>
          <a:stretch/>
        </p:blipFill>
        <p:spPr>
          <a:xfrm>
            <a:off x="6814523" y="230974"/>
            <a:ext cx="4714790" cy="3172626"/>
          </a:xfrm>
          <a:prstGeom prst="rect">
            <a:avLst/>
          </a:prstGeom>
        </p:spPr>
      </p:pic>
      <p:pic>
        <p:nvPicPr>
          <p:cNvPr id="14" name="Picture 13">
            <a:extLst>
              <a:ext uri="{FF2B5EF4-FFF2-40B4-BE49-F238E27FC236}">
                <a16:creationId xmlns:a16="http://schemas.microsoft.com/office/drawing/2014/main" id="{DEA9A3BB-EF21-B94A-B375-8E3D7D578AE4}"/>
              </a:ext>
            </a:extLst>
          </p:cNvPr>
          <p:cNvPicPr>
            <a:picLocks noChangeAspect="1"/>
          </p:cNvPicPr>
          <p:nvPr/>
        </p:nvPicPr>
        <p:blipFill rotWithShape="1">
          <a:blip r:embed="rId3"/>
          <a:srcRect l="14049" t="13590" r="74889" b="45222"/>
          <a:stretch/>
        </p:blipFill>
        <p:spPr>
          <a:xfrm>
            <a:off x="4931082" y="3606799"/>
            <a:ext cx="652895" cy="1944845"/>
          </a:xfrm>
          <a:prstGeom prst="rect">
            <a:avLst/>
          </a:prstGeom>
        </p:spPr>
      </p:pic>
      <p:pic>
        <p:nvPicPr>
          <p:cNvPr id="15" name="Picture 14">
            <a:extLst>
              <a:ext uri="{FF2B5EF4-FFF2-40B4-BE49-F238E27FC236}">
                <a16:creationId xmlns:a16="http://schemas.microsoft.com/office/drawing/2014/main" id="{1A2834F6-F744-9241-94F3-BDF4870FE66B}"/>
              </a:ext>
            </a:extLst>
          </p:cNvPr>
          <p:cNvPicPr>
            <a:picLocks noChangeAspect="1"/>
          </p:cNvPicPr>
          <p:nvPr/>
        </p:nvPicPr>
        <p:blipFill rotWithShape="1">
          <a:blip r:embed="rId3"/>
          <a:srcRect l="66790" t="11604" r="19383" b="45222"/>
          <a:stretch/>
        </p:blipFill>
        <p:spPr>
          <a:xfrm>
            <a:off x="11243733" y="3672045"/>
            <a:ext cx="727432" cy="1817050"/>
          </a:xfrm>
          <a:prstGeom prst="rect">
            <a:avLst/>
          </a:prstGeom>
        </p:spPr>
      </p:pic>
    </p:spTree>
    <p:extLst>
      <p:ext uri="{BB962C8B-B14F-4D97-AF65-F5344CB8AC3E}">
        <p14:creationId xmlns:p14="http://schemas.microsoft.com/office/powerpoint/2010/main" val="23283411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2717089203"/>
              </p:ext>
            </p:extLst>
          </p:nvPr>
        </p:nvGraphicFramePr>
        <p:xfrm>
          <a:off x="210523" y="78575"/>
          <a:ext cx="2126278" cy="701040"/>
        </p:xfrm>
        <a:graphic>
          <a:graphicData uri="http://schemas.openxmlformats.org/drawingml/2006/table">
            <a:tbl>
              <a:tblPr/>
              <a:tblGrid>
                <a:gridCol w="21262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Adult</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965882"/>
            <a:ext cx="5373454" cy="2462213"/>
          </a:xfrm>
          <a:prstGeom prst="rect">
            <a:avLst/>
          </a:prstGeom>
          <a:noFill/>
          <a:ln w="19050">
            <a:noFill/>
          </a:ln>
        </p:spPr>
        <p:txBody>
          <a:bodyPr wrap="square" rtlCol="0">
            <a:spAutoFit/>
          </a:bodyPr>
          <a:lstStyle/>
          <a:p>
            <a:r>
              <a:rPr lang="en-GB" sz="2200" dirty="0">
                <a:solidFill>
                  <a:prstClr val="black"/>
                </a:solidFill>
                <a:latin typeface="+mj-lt"/>
              </a:rPr>
              <a:t>A teenager will continue to grow and change as they become an adult. </a:t>
            </a:r>
          </a:p>
          <a:p>
            <a:endParaRPr lang="en-GB" sz="2200" dirty="0">
              <a:solidFill>
                <a:prstClr val="black"/>
              </a:solidFill>
              <a:latin typeface="+mj-lt"/>
            </a:endParaRPr>
          </a:p>
          <a:p>
            <a:r>
              <a:rPr lang="en-GB" sz="2200" dirty="0">
                <a:solidFill>
                  <a:prstClr val="black"/>
                </a:solidFill>
                <a:latin typeface="+mj-lt"/>
              </a:rPr>
              <a:t>As an adult you usually have a job as you need to earn money to pay for important things. For many adults you may begin a family and have children.  </a:t>
            </a:r>
            <a:endParaRPr lang="en-GB" sz="2200" dirty="0">
              <a:solidFill>
                <a:prstClr val="black"/>
              </a:solidFill>
            </a:endParaRPr>
          </a:p>
        </p:txBody>
      </p:sp>
      <p:pic>
        <p:nvPicPr>
          <p:cNvPr id="2" name="Picture 1">
            <a:extLst>
              <a:ext uri="{FF2B5EF4-FFF2-40B4-BE49-F238E27FC236}">
                <a16:creationId xmlns:a16="http://schemas.microsoft.com/office/drawing/2014/main" id="{E65F0EAB-2BBC-6347-AFE0-93D50C23BD4D}"/>
              </a:ext>
            </a:extLst>
          </p:cNvPr>
          <p:cNvPicPr>
            <a:picLocks noChangeAspect="1"/>
          </p:cNvPicPr>
          <p:nvPr/>
        </p:nvPicPr>
        <p:blipFill rotWithShape="1">
          <a:blip r:embed="rId2"/>
          <a:srcRect l="50987" t="8642" r="3383" b="52345"/>
          <a:stretch/>
        </p:blipFill>
        <p:spPr>
          <a:xfrm>
            <a:off x="2726266" y="3568600"/>
            <a:ext cx="3796377" cy="2596656"/>
          </a:xfrm>
          <a:prstGeom prst="rect">
            <a:avLst/>
          </a:prstGeom>
        </p:spPr>
      </p:pic>
      <p:pic>
        <p:nvPicPr>
          <p:cNvPr id="3" name="Picture 2">
            <a:extLst>
              <a:ext uri="{FF2B5EF4-FFF2-40B4-BE49-F238E27FC236}">
                <a16:creationId xmlns:a16="http://schemas.microsoft.com/office/drawing/2014/main" id="{71BBC442-803A-5B41-A753-7F84F487D5B7}"/>
              </a:ext>
            </a:extLst>
          </p:cNvPr>
          <p:cNvPicPr>
            <a:picLocks noChangeAspect="1"/>
          </p:cNvPicPr>
          <p:nvPr/>
        </p:nvPicPr>
        <p:blipFill rotWithShape="1">
          <a:blip r:embed="rId2"/>
          <a:srcRect l="50988" t="55666" r="3383" b="4692"/>
          <a:stretch/>
        </p:blipFill>
        <p:spPr>
          <a:xfrm>
            <a:off x="7315200" y="281773"/>
            <a:ext cx="4435314" cy="3082707"/>
          </a:xfrm>
          <a:prstGeom prst="rect">
            <a:avLst/>
          </a:prstGeom>
        </p:spPr>
      </p:pic>
    </p:spTree>
    <p:extLst>
      <p:ext uri="{BB962C8B-B14F-4D97-AF65-F5344CB8AC3E}">
        <p14:creationId xmlns:p14="http://schemas.microsoft.com/office/powerpoint/2010/main" val="20303539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60445</TotalTime>
  <Words>642</Words>
  <Application>Microsoft Macintosh PowerPoint</Application>
  <PresentationFormat>Widescreen</PresentationFormat>
  <Paragraphs>60</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203</cp:revision>
  <dcterms:created xsi:type="dcterms:W3CDTF">2015-12-16T03:40:36Z</dcterms:created>
  <dcterms:modified xsi:type="dcterms:W3CDTF">2024-10-25T01:19:26Z</dcterms:modified>
</cp:coreProperties>
</file>